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9" r:id="rId3"/>
  </p:sldMasterIdLst>
  <p:notesMasterIdLst>
    <p:notesMasterId r:id="rId96"/>
  </p:notesMasterIdLst>
  <p:sldIdLst>
    <p:sldId id="256" r:id="rId4"/>
    <p:sldId id="375" r:id="rId5"/>
    <p:sldId id="376" r:id="rId6"/>
    <p:sldId id="259" r:id="rId7"/>
    <p:sldId id="365" r:id="rId8"/>
    <p:sldId id="358" r:id="rId9"/>
    <p:sldId id="362" r:id="rId10"/>
    <p:sldId id="368" r:id="rId11"/>
    <p:sldId id="293" r:id="rId12"/>
    <p:sldId id="288" r:id="rId13"/>
    <p:sldId id="332" r:id="rId14"/>
    <p:sldId id="377" r:id="rId15"/>
    <p:sldId id="290" r:id="rId16"/>
    <p:sldId id="296" r:id="rId17"/>
    <p:sldId id="334" r:id="rId18"/>
    <p:sldId id="335" r:id="rId19"/>
    <p:sldId id="336" r:id="rId20"/>
    <p:sldId id="337" r:id="rId21"/>
    <p:sldId id="338" r:id="rId22"/>
    <p:sldId id="297" r:id="rId23"/>
    <p:sldId id="333" r:id="rId24"/>
    <p:sldId id="366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63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06" r:id="rId45"/>
    <p:sldId id="295" r:id="rId46"/>
    <p:sldId id="304" r:id="rId47"/>
    <p:sldId id="305" r:id="rId48"/>
    <p:sldId id="303" r:id="rId49"/>
    <p:sldId id="307" r:id="rId50"/>
    <p:sldId id="308" r:id="rId51"/>
    <p:sldId id="309" r:id="rId52"/>
    <p:sldId id="310" r:id="rId53"/>
    <p:sldId id="261" r:id="rId54"/>
    <p:sldId id="359" r:id="rId55"/>
    <p:sldId id="360" r:id="rId56"/>
    <p:sldId id="364" r:id="rId57"/>
    <p:sldId id="311" r:id="rId58"/>
    <p:sldId id="312" r:id="rId59"/>
    <p:sldId id="369" r:id="rId60"/>
    <p:sldId id="370" r:id="rId61"/>
    <p:sldId id="371" r:id="rId62"/>
    <p:sldId id="372" r:id="rId63"/>
    <p:sldId id="314" r:id="rId64"/>
    <p:sldId id="266" r:id="rId65"/>
    <p:sldId id="267" r:id="rId66"/>
    <p:sldId id="373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374" r:id="rId75"/>
    <p:sldId id="275" r:id="rId76"/>
    <p:sldId id="276" r:id="rId77"/>
    <p:sldId id="277" r:id="rId78"/>
    <p:sldId id="300" r:id="rId79"/>
    <p:sldId id="301" r:id="rId80"/>
    <p:sldId id="316" r:id="rId81"/>
    <p:sldId id="317" r:id="rId82"/>
    <p:sldId id="318" r:id="rId83"/>
    <p:sldId id="292" r:id="rId84"/>
    <p:sldId id="319" r:id="rId85"/>
    <p:sldId id="367" r:id="rId86"/>
    <p:sldId id="302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280" r:id="rId95"/>
  </p:sldIdLst>
  <p:sldSz cx="9144000" cy="5143500" type="screen16x9"/>
  <p:notesSz cx="6858000" cy="9144000"/>
  <p:embeddedFontLst>
    <p:embeddedFont>
      <p:font typeface="Helvetica Neue" charset="0"/>
      <p:regular r:id="rId97"/>
      <p:bold r:id="rId98"/>
      <p:italic r:id="rId99"/>
      <p:boldItalic r:id="rId100"/>
    </p:embeddedFont>
    <p:embeddedFont>
      <p:font typeface="Gill Sans" charset="0"/>
      <p:regular r:id="rId101"/>
      <p:bold r:id="rId102"/>
    </p:embeddedFont>
    <p:embeddedFont>
      <p:font typeface="微軟正黑體" pitchFamily="34" charset="-120"/>
      <p:regular r:id="rId103"/>
      <p:bold r:id="rId104"/>
    </p:embeddedFont>
    <p:embeddedFont>
      <p:font typeface="Helvetica Neue Light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737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6.fntdata"/><Relationship Id="rId110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901a5d332_5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901a5d332_59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901a5d332_59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901a5d332_59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901a5d332_59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7bdd75c9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901a5d332_17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dd75c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5" name="Google Shape;185;p48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3" name="Google Shape;193;p50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rse.ele.tue.nl/cluster/2/CNNArchitecture.jp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3.xml"/><Relationship Id="rId1" Type="http://schemas.openxmlformats.org/officeDocument/2006/relationships/video" Target="file:///\\192.168.1.113\home\workspace\hackthon_cht\convolution.mp4" TargetMode="Externa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3.xml"/><Relationship Id="rId1" Type="http://schemas.openxmlformats.org/officeDocument/2006/relationships/video" Target="file:///\\192.168.1.113\home\workspace\pytorchcht\chtpytorch\slides\Day3\cnn.mp4" TargetMode="External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139702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</a:t>
            </a:r>
            <a:r>
              <a:rPr lang="en" sz="3400" b="1" i="0" u="none" strike="noStrike" cap="none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467544" y="113159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kernel(filter, neuron)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27784" y="1131590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27784" y="84355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Reception field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763688" y="1779662"/>
            <a:ext cx="288032" cy="5760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39552" y="242773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Numbers: weights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78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419872" y="1419622"/>
            <a:ext cx="1800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635896" y="113159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Sliding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832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9792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585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872" y="1635646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Kernel(Filter)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1635646"/>
            <a:ext cx="2088232" cy="216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843808" y="2355726"/>
            <a:ext cx="576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 smtClean="0"/>
              <a:t>*</a:t>
            </a:r>
            <a:endParaRPr lang="zh-TW" altLang="en-US" sz="66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80112" y="2427734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/>
              <a:t>=</a:t>
            </a:r>
            <a:endParaRPr lang="zh-TW" altLang="en-US" sz="36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758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5656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200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6774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27584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7565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9573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2758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4766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95736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2355726"/>
            <a:ext cx="895275" cy="8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8"/>
          <p:cNvSpPr txBox="1"/>
          <p:nvPr/>
        </p:nvSpPr>
        <p:spPr>
          <a:xfrm>
            <a:off x="6444208" y="264375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???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66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75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688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704" y="987574"/>
            <a:ext cx="5472608" cy="26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1619672" y="365187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32 X 32 X 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51920" y="365187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3x3x3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436096" y="3651870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Feature Map</a:t>
            </a:r>
          </a:p>
          <a:p>
            <a:r>
              <a:rPr lang="en-US" altLang="zh-TW" dirty="0" smtClean="0"/>
              <a:t>(Activation Map)</a:t>
            </a:r>
          </a:p>
          <a:p>
            <a:r>
              <a:rPr lang="en-US" altLang="zh-TW" dirty="0" smtClean="0"/>
              <a:t>(Output Volume)</a:t>
            </a:r>
          </a:p>
          <a:p>
            <a:r>
              <a:rPr lang="en-US" altLang="zh-TW" dirty="0" smtClean="0"/>
              <a:t>30 </a:t>
            </a:r>
            <a:r>
              <a:rPr lang="en-US" altLang="zh-TW" dirty="0" smtClean="0"/>
              <a:t>X </a:t>
            </a:r>
            <a:r>
              <a:rPr lang="en-US" altLang="zh-TW" dirty="0" smtClean="0"/>
              <a:t>30 </a:t>
            </a:r>
            <a:r>
              <a:rPr lang="en-US" altLang="zh-TW" dirty="0" smtClean="0"/>
              <a:t>X 3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9952" y="4155926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52120" y="1419622"/>
            <a:ext cx="283526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Fully Connected Network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From 2D to 1D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Lose spatial features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Too many network parameters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Hard to train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 is used as Feature Detector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1408113"/>
            <a:ext cx="6678613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colored image is 3 x 2d matrix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3768" y="1707654"/>
            <a:ext cx="534944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Convolve in 3D(32x32x3) Input Image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851670"/>
            <a:ext cx="3306763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067944" y="2067694"/>
            <a:ext cx="48245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Every kernel should be (mxmx3)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kernel slide over the </a:t>
            </a:r>
            <a:r>
              <a:rPr lang="en-US" altLang="zh-TW" dirty="0" err="1" smtClean="0"/>
              <a:t>xy</a:t>
            </a:r>
            <a:r>
              <a:rPr lang="en-US" altLang="zh-TW" dirty="0" smtClean="0"/>
              <a:t> plane with same depth(3)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product of 3D image and 3D kernel is still a 2D plane.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output volume is the stack of all planes created by all kernels.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In this example the output volume is nxnx5 dimension.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filter is just a feature identifier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563638"/>
            <a:ext cx="640168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 on a part of an image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923678"/>
            <a:ext cx="5999163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Just matrics multiplication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419622"/>
            <a:ext cx="682077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3608" y="4011910"/>
            <a:ext cx="76508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dirty="0" smtClean="0"/>
              <a:t>Without the feature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635646"/>
            <a:ext cx="773957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 filter for a unique feature.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Millions of filters in a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Higher number ‘fires’ means the feature is detected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So many different feature detectors for different features.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203598"/>
            <a:ext cx="3672408" cy="369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Layers that extract features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Earlier layers extract low level object like curves and edges.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We need the network to recognize higher level features such as hands, or paws or ears.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Different neurons in each layer is representing a feature to detect different objects, like faces, texts.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Keep the 2D features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2D Image input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Convolve input with kernels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Feature maps as learnable parameters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Reduce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Less parameters and easier to train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555526"/>
            <a:ext cx="763384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線單箭頭接點 3"/>
          <p:cNvCxnSpPr/>
          <p:nvPr/>
        </p:nvCxnSpPr>
        <p:spPr>
          <a:xfrm flipV="1">
            <a:off x="4716016" y="1275606"/>
            <a:ext cx="504056" cy="14401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4355976" y="2787774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first layer neuron: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number of </a:t>
            </a:r>
            <a:r>
              <a:rPr lang="en-US" altLang="zh-TW" dirty="0" smtClean="0"/>
              <a:t>weights </a:t>
            </a:r>
            <a:r>
              <a:rPr lang="en-US" altLang="zh-TW" dirty="0" smtClean="0"/>
              <a:t>is 5x5x1(Kernel dimension ) + 1 bias.</a:t>
            </a:r>
            <a:endParaRPr lang="zh-TW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915566"/>
            <a:ext cx="5904656" cy="415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771550"/>
            <a:ext cx="70008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The neuron is for edges</a:t>
            </a:r>
            <a:endParaRPr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58813"/>
            <a:ext cx="6818313" cy="448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Every neuron is looking for something</a:t>
            </a:r>
            <a:endParaRPr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771550"/>
            <a:ext cx="5904656" cy="419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 layer</a:t>
            </a:r>
            <a:endParaRPr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99542"/>
            <a:ext cx="6964363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Normalise layer</a:t>
            </a:r>
            <a:endParaRPr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699542"/>
            <a:ext cx="7154863" cy="43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Con3 layer</a:t>
            </a:r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771550"/>
            <a:ext cx="6526808" cy="403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66750"/>
            <a:ext cx="6992937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44525"/>
            <a:ext cx="6846887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235" name="Google Shape;235;p56" descr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lang="en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27534"/>
            <a:ext cx="6869113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printed texts</a:t>
            </a:r>
            <a:endParaRPr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81037"/>
            <a:ext cx="685482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0"/>
            <a:ext cx="4032448" cy="503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67544" y="170765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 smtClean="0"/>
              <a:t>Different filters can detect different features from an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419622"/>
            <a:ext cx="65325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611560" y="1779662"/>
            <a:ext cx="77768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is a mathematical operation on two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To produce a third function that expresses how the shape of one is modified by the other.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term convolution refers to both the result function and to the process of computing it. Convolution is similar to cross-correlation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preserves the spatial relationship between pixels by learning image features using small squares of input data.</a:t>
            </a:r>
          </a:p>
          <a:p>
            <a:pPr marL="342900" indent="-342900">
              <a:buFont typeface="+mj-lt"/>
              <a:buAutoNum type="arabicPeriod"/>
            </a:pP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203598"/>
            <a:ext cx="6120680" cy="352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4" name="convolu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11760" y="1203598"/>
            <a:ext cx="4824536" cy="361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images convolve</a:t>
            </a:r>
            <a:endParaRPr lang="zh-TW" altLang="en-US" dirty="0"/>
          </a:p>
        </p:txBody>
      </p:sp>
      <p:pic>
        <p:nvPicPr>
          <p:cNvPr id="1026" name="Picture 2" descr="C:\Users\joshhu\Desktop\convolution_schemati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059582"/>
            <a:ext cx="5010151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1347614"/>
            <a:ext cx="187220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763688" y="3579862"/>
            <a:ext cx="4196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filter</a:t>
            </a:r>
            <a:r>
              <a:rPr lang="en-US" altLang="zh-TW" sz="2000" dirty="0" smtClean="0"/>
              <a:t>‘ or ‘kernel’ or ‘feature detector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688" y="1059582"/>
            <a:ext cx="1944216" cy="192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3579862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Convolved Feature’ or ‘Activation Map’ or the ‘</a:t>
            </a:r>
            <a:r>
              <a:rPr lang="en-US" altLang="zh-TW" sz="2000" b="1" dirty="0" smtClean="0"/>
              <a:t>Feature Map</a:t>
            </a:r>
            <a:r>
              <a:rPr lang="en-US" altLang="zh-TW" sz="2000" dirty="0" smtClean="0"/>
              <a:t>‘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Layers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Convolution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Non-Linear(</a:t>
            </a: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for </a:t>
            </a:r>
            <a:r>
              <a:rPr lang="en-US" altLang="zh-TW" sz="2400" dirty="0" smtClean="0"/>
              <a:t>example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Pooling or sub sampling( Max Pooling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Classification (Full </a:t>
            </a:r>
            <a:r>
              <a:rPr lang="en-US" altLang="zh-TW" sz="2400" dirty="0" smtClean="0"/>
              <a:t>connected)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67494"/>
            <a:ext cx="6768752" cy="3835626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971600" y="4443958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Convolution operation captures the local dependencies in the original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Relu Layers</a:t>
            </a:r>
            <a:endParaRPr sz="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 Layers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Added after every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layer.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As non-linear layer(activation layer)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Since all </a:t>
            </a:r>
            <a:r>
              <a:rPr lang="en-US" altLang="zh-TW" sz="2400" dirty="0" err="1" smtClean="0"/>
              <a:t>conv</a:t>
            </a:r>
            <a:r>
              <a:rPr lang="en-US" altLang="zh-TW" sz="2400" dirty="0" smtClean="0"/>
              <a:t> layers are doing linear computing.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Used to use </a:t>
            </a:r>
            <a:r>
              <a:rPr lang="en-US" altLang="zh-TW" sz="2400" dirty="0" err="1" smtClean="0"/>
              <a:t>tanh</a:t>
            </a:r>
            <a:r>
              <a:rPr lang="en-US" altLang="zh-TW" sz="2400" dirty="0" smtClean="0"/>
              <a:t> and sigmoid.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is faster.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f(x) = max(0, x)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Relu</a:t>
            </a: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, delete negative(black)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915566"/>
            <a:ext cx="401258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2355726"/>
            <a:ext cx="4015854" cy="269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Size of featured map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2339752" y="1635646"/>
            <a:ext cx="4680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Depth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Stride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Zero-padding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Depth(Number of filters)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1131590"/>
            <a:ext cx="7381875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Stride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203598"/>
            <a:ext cx="8783400" cy="2478118"/>
          </a:xfrm>
        </p:spPr>
        <p:txBody>
          <a:bodyPr/>
          <a:lstStyle/>
          <a:p>
            <a:r>
              <a:rPr lang="en-US" altLang="zh-TW" dirty="0" smtClean="0"/>
              <a:t>How many cell we move the kernel.</a:t>
            </a:r>
          </a:p>
          <a:p>
            <a:r>
              <a:rPr lang="en-US" altLang="zh-TW" dirty="0" smtClean="0"/>
              <a:t>Bigger stride, smaller output image.</a:t>
            </a:r>
          </a:p>
          <a:p>
            <a:r>
              <a:rPr lang="en-US" altLang="zh-TW" dirty="0" smtClean="0"/>
              <a:t>Usually less than 3.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1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016" y="987574"/>
            <a:ext cx="38703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2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Convolutional Layers</a:t>
            </a:r>
            <a:endParaRPr sz="500" b="1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0032" y="987574"/>
            <a:ext cx="3906837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 Padding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563638"/>
            <a:ext cx="3816424" cy="2478118"/>
          </a:xfrm>
        </p:spPr>
        <p:txBody>
          <a:bodyPr/>
          <a:lstStyle/>
          <a:p>
            <a:r>
              <a:rPr lang="en-US" altLang="zh-TW" dirty="0" smtClean="0"/>
              <a:t>Pad cells around a map</a:t>
            </a:r>
          </a:p>
          <a:p>
            <a:r>
              <a:rPr lang="en-US" altLang="zh-TW" dirty="0" smtClean="0"/>
              <a:t>Could be any size</a:t>
            </a:r>
          </a:p>
          <a:p>
            <a:r>
              <a:rPr lang="en-US" altLang="zh-TW" dirty="0" smtClean="0"/>
              <a:t>Usually 0-2</a:t>
            </a:r>
          </a:p>
          <a:p>
            <a:r>
              <a:rPr lang="en-US" altLang="zh-TW" dirty="0" smtClean="0"/>
              <a:t>Purpose is to keep the output map the same dimension as input map.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0032" y="1419622"/>
            <a:ext cx="3240360" cy="325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Convolution with </a:t>
            </a:r>
            <a:r>
              <a:rPr lang="en" dirty="0" smtClean="0"/>
              <a:t>stride+padding </a:t>
            </a:r>
            <a:r>
              <a:rPr lang="en" dirty="0"/>
              <a:t>in Action</a:t>
            </a:r>
            <a:endParaRPr dirty="0"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Convolve in action</a:t>
            </a:r>
            <a:endParaRPr dirty="0"/>
          </a:p>
        </p:txBody>
      </p:sp>
      <p:pic>
        <p:nvPicPr>
          <p:cNvPr id="7" name="cn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03648" y="662014"/>
            <a:ext cx="5976664" cy="4481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Input Image, Kernel(Filter),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Feature Map(Output Volume)</a:t>
            </a:r>
            <a:endParaRPr sz="500" b="1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Pooling Layer</a:t>
            </a:r>
            <a:endParaRPr sz="500" b="1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</a:t>
            </a:r>
            <a:endParaRPr dirty="0"/>
          </a:p>
        </p:txBody>
      </p:sp>
      <p:pic>
        <p:nvPicPr>
          <p:cNvPr id="400" name="Google Shape;400;p72" descr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2" descr="Shape 7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2" descr="Shape 7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779662"/>
            <a:ext cx="6708775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in </a:t>
            </a:r>
            <a:r>
              <a:rPr lang="en" dirty="0" smtClean="0"/>
              <a:t>Action (with padding)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347614"/>
            <a:ext cx="7015163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</a:t>
            </a:r>
            <a:r>
              <a:rPr lang="en" dirty="0" smtClean="0"/>
              <a:t>with depth of 3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563638"/>
            <a:ext cx="7440613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Pooling</a:t>
            </a:r>
            <a:endParaRPr dirty="0"/>
          </a:p>
        </p:txBody>
      </p:sp>
      <p:pic>
        <p:nvPicPr>
          <p:cNvPr id="9218" name="Picture 2" descr="C:\Users\joshhu\Desktop\screen-shot-2016-08-07-at-6-11-53-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03598"/>
            <a:ext cx="8099171" cy="3456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pic>
        <p:nvPicPr>
          <p:cNvPr id="432" name="Google Shape;432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Reaons of pooling</a:t>
            </a:r>
            <a:endParaRPr dirty="0"/>
          </a:p>
        </p:txBody>
      </p:sp>
      <p:sp>
        <p:nvSpPr>
          <p:cNvPr id="4" name="矩形 3"/>
          <p:cNvSpPr/>
          <p:nvPr/>
        </p:nvSpPr>
        <p:spPr>
          <a:xfrm>
            <a:off x="755576" y="1635646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input smaller and more manageable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Reduces the number of parameters and computations in the network,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network invariant to small transformations, distortions and translations in the input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Small distortion in input will not change the output of Pooling – since we take the maximum / average value in a local neighborhood).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Helps us arrive at an almost scale invariant representation of our image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We can detect objects in an image no matter where they are located.</a:t>
            </a:r>
            <a:endParaRPr lang="en-US" altLang="zh-TW" sz="18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059582"/>
            <a:ext cx="6796087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539552" y="1419622"/>
            <a:ext cx="76328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Fully Connected layer is a traditional MLP that uses a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activation function in the output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purpose of the Fully Connected layer is to use these features for classifying the input image into various classes based on the training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sum of FC layers’ probability is 1 ensured by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to form a probability distribution.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實際運算，使用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Im2col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6" y="1203598"/>
            <a:ext cx="4002087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1203598"/>
            <a:ext cx="7183437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915566"/>
            <a:ext cx="754258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Visualize the CNN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832" y="1347614"/>
            <a:ext cx="2880320" cy="364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7614"/>
            <a:ext cx="70231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3075806"/>
            <a:ext cx="73818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1707654"/>
            <a:ext cx="7104063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3867894"/>
            <a:ext cx="754221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347614"/>
            <a:ext cx="7718425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lvl="0"/>
            <a:r>
              <a:rPr lang="en" altLang="zh-TW" dirty="0" smtClean="0"/>
              <a:t>An Image is a 2D matrix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131590"/>
            <a:ext cx="7051675" cy="30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4257675"/>
            <a:ext cx="74834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922" y="1275606"/>
            <a:ext cx="871007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3255963"/>
            <a:ext cx="7446963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38" name="Google Shape;438;p77" descr="Shape 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790</Words>
  <Application>Microsoft Office PowerPoint</Application>
  <PresentationFormat>如螢幕大小 (16:9)</PresentationFormat>
  <Paragraphs>172</Paragraphs>
  <Slides>92</Slides>
  <Notes>74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92</vt:i4>
      </vt:variant>
    </vt:vector>
  </HeadingPairs>
  <TitlesOfParts>
    <vt:vector size="101" baseType="lpstr">
      <vt:lpstr>Arial</vt:lpstr>
      <vt:lpstr>新細明體</vt:lpstr>
      <vt:lpstr>Helvetica Neue</vt:lpstr>
      <vt:lpstr>Gill Sans</vt:lpstr>
      <vt:lpstr>微軟正黑體</vt:lpstr>
      <vt:lpstr>Helvetica Neue Light</vt:lpstr>
      <vt:lpstr>Simple Light</vt:lpstr>
      <vt:lpstr>White</vt:lpstr>
      <vt:lpstr>White</vt:lpstr>
      <vt:lpstr>投影片 1</vt:lpstr>
      <vt:lpstr>Fully Connected Network</vt:lpstr>
      <vt:lpstr>Keep the 2D features</vt:lpstr>
      <vt:lpstr>CNN</vt:lpstr>
      <vt:lpstr>CNN Layers</vt:lpstr>
      <vt:lpstr>投影片 6</vt:lpstr>
      <vt:lpstr>投影片 7</vt:lpstr>
      <vt:lpstr>Locally Connected Features</vt:lpstr>
      <vt:lpstr>An Image is a 2D matrix</vt:lpstr>
      <vt:lpstr>Two maxtrics interact</vt:lpstr>
      <vt:lpstr>Two maxtrics interact</vt:lpstr>
      <vt:lpstr>投影片 12</vt:lpstr>
      <vt:lpstr>Two maxtrics interact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A colored image is 3 x 2d matrix</vt:lpstr>
      <vt:lpstr>Convolve in 3D(32x32x3) Input Image</vt:lpstr>
      <vt:lpstr>A filter is just a feature identifier</vt:lpstr>
      <vt:lpstr>Filter on a part of an image</vt:lpstr>
      <vt:lpstr>Just matrics multiplication</vt:lpstr>
      <vt:lpstr>Without the feature</vt:lpstr>
      <vt:lpstr>Filters = Feature Detectors</vt:lpstr>
      <vt:lpstr>Filters = Feature Detectors</vt:lpstr>
      <vt:lpstr>Layers that extract features</vt:lpstr>
      <vt:lpstr>投影片 30</vt:lpstr>
      <vt:lpstr>First layers’ neurons for basic features(conv1)</vt:lpstr>
      <vt:lpstr>First layers’ neurons for basic features(conv1)</vt:lpstr>
      <vt:lpstr>The neuron is for edges</vt:lpstr>
      <vt:lpstr>Every neuron is looking for something</vt:lpstr>
      <vt:lpstr>Pooling layer</vt:lpstr>
      <vt:lpstr>Normalise layer</vt:lpstr>
      <vt:lpstr>Con3 layer</vt:lpstr>
      <vt:lpstr>Neuron in con5 layer is for faces</vt:lpstr>
      <vt:lpstr>Neuron in con5 layer is for faces</vt:lpstr>
      <vt:lpstr>Neuron in con5 layer is for faces</vt:lpstr>
      <vt:lpstr>Neuron in con5 layer is for printed texts</vt:lpstr>
      <vt:lpstr>投影片 42</vt:lpstr>
      <vt:lpstr>Convolution</vt:lpstr>
      <vt:lpstr>Convolution</vt:lpstr>
      <vt:lpstr>Convolution</vt:lpstr>
      <vt:lpstr>Convolution</vt:lpstr>
      <vt:lpstr>Two images convolve</vt:lpstr>
      <vt:lpstr>投影片 48</vt:lpstr>
      <vt:lpstr>投影片 49</vt:lpstr>
      <vt:lpstr>投影片 50</vt:lpstr>
      <vt:lpstr>Convolution in Action</vt:lpstr>
      <vt:lpstr>投影片 52</vt:lpstr>
      <vt:lpstr>Relu Layers</vt:lpstr>
      <vt:lpstr>投影片 54</vt:lpstr>
      <vt:lpstr>Size of featured map</vt:lpstr>
      <vt:lpstr>Depth(Number of filters)</vt:lpstr>
      <vt:lpstr>Stride</vt:lpstr>
      <vt:lpstr>Stride = 1</vt:lpstr>
      <vt:lpstr>Stride = 2</vt:lpstr>
      <vt:lpstr>Stride = 2</vt:lpstr>
      <vt:lpstr>Zero Padding</vt:lpstr>
      <vt:lpstr>Convolution with padding in Action</vt:lpstr>
      <vt:lpstr>Convolution with stride+padding in Action</vt:lpstr>
      <vt:lpstr>Convolve in action</vt:lpstr>
      <vt:lpstr>投影片 65</vt:lpstr>
      <vt:lpstr>投影片 66</vt:lpstr>
      <vt:lpstr>投影片 67</vt:lpstr>
      <vt:lpstr>投影片 68</vt:lpstr>
      <vt:lpstr>投影片 69</vt:lpstr>
      <vt:lpstr>投影片 70</vt:lpstr>
      <vt:lpstr>投影片 71</vt:lpstr>
      <vt:lpstr>投影片 72</vt:lpstr>
      <vt:lpstr> Max pooling</vt:lpstr>
      <vt:lpstr>Max Pooling in Action</vt:lpstr>
      <vt:lpstr>Avg Pooling in Action</vt:lpstr>
      <vt:lpstr>Max Pooling in Action</vt:lpstr>
      <vt:lpstr>Max Pooling in Action (with padding)</vt:lpstr>
      <vt:lpstr>Max Pooling with depth of 3</vt:lpstr>
      <vt:lpstr>Pooling</vt:lpstr>
      <vt:lpstr>Reaons of pooling</vt:lpstr>
      <vt:lpstr>Fully Connected</vt:lpstr>
      <vt:lpstr>Fully Connected</vt:lpstr>
      <vt:lpstr>實際運算，使用Im2col</vt:lpstr>
      <vt:lpstr>CNN</vt:lpstr>
      <vt:lpstr>投影片 85</vt:lpstr>
      <vt:lpstr>Visualize the CNN</vt:lpstr>
      <vt:lpstr>A hand-written digit ‘8’</vt:lpstr>
      <vt:lpstr>A hand-written digit ‘8’</vt:lpstr>
      <vt:lpstr>A hand-written digit ‘8’</vt:lpstr>
      <vt:lpstr>A hand-written digit ‘8’</vt:lpstr>
      <vt:lpstr>A hand-written digit ‘8’</vt:lpstr>
      <vt:lpstr>Simple CNN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91</cp:revision>
  <dcterms:modified xsi:type="dcterms:W3CDTF">2019-08-06T06:29:24Z</dcterms:modified>
</cp:coreProperties>
</file>